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Helvetica Neue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HelveticaNeue-bold.fntdata"/><Relationship Id="rId14" Type="http://schemas.openxmlformats.org/officeDocument/2006/relationships/font" Target="fonts/HelveticaNeue-regular.fntdata"/><Relationship Id="rId17" Type="http://schemas.openxmlformats.org/officeDocument/2006/relationships/font" Target="fonts/HelveticaNeue-boldItalic.fntdata"/><Relationship Id="rId16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Buona sera, tutti! Do you feel good?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week we came to Milazzo </a:t>
            </a:r>
            <a:r>
              <a:rPr b="1" lang="en"/>
              <a:t>from all over Europe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Martin and I came here for the first time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met lots of </a:t>
            </a:r>
            <a:r>
              <a:rPr b="1" lang="en"/>
              <a:t>wonderful people</a:t>
            </a:r>
            <a:r>
              <a:rPr lang="en"/>
              <a:t>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Milazzo is a </a:t>
            </a:r>
            <a:r>
              <a:rPr b="1" lang="en"/>
              <a:t>beautiful place</a:t>
            </a:r>
            <a:r>
              <a:rPr lang="en"/>
              <a:t>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were asked: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What idea do you have to support the people of Milazzo?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this is our proposal: </a:t>
            </a:r>
            <a:r>
              <a:rPr lang="en"/>
              <a:t>“</a:t>
            </a:r>
            <a:r>
              <a:rPr b="1" lang="en">
                <a:solidFill>
                  <a:schemeClr val="dk1"/>
                </a:solidFill>
              </a:rPr>
              <a:t>How are you, Milazzo?</a:t>
            </a:r>
            <a:r>
              <a:rPr lang="en">
                <a:solidFill>
                  <a:schemeClr val="dk1"/>
                </a:solidFill>
              </a:rPr>
              <a:t>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 make this idea happen, </a:t>
            </a:r>
            <a:r>
              <a:rPr b="1" lang="en">
                <a:solidFill>
                  <a:schemeClr val="dk1"/>
                </a:solidFill>
              </a:rPr>
              <a:t>we need you all</a:t>
            </a:r>
            <a:r>
              <a:rPr lang="en">
                <a:solidFill>
                  <a:schemeClr val="dk1"/>
                </a:solidFill>
              </a:rPr>
              <a:t>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Let me explain ...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583106c96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583106c9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If you want to know how Milazzo feels, </a:t>
            </a:r>
            <a:r>
              <a:rPr b="1" lang="en">
                <a:solidFill>
                  <a:schemeClr val="dk1"/>
                </a:solidFill>
              </a:rPr>
              <a:t>how would you do this?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Well, it's all about knowledge!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And to gain knowledge we need data.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</a:t>
            </a:r>
            <a:r>
              <a:rPr b="1" lang="en"/>
              <a:t>to get data we can use sensors</a:t>
            </a:r>
            <a:r>
              <a:rPr lang="en"/>
              <a:t>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Water quality sensors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Air quality sensors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Noise sensors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Traffic sensors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etc.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</a:t>
            </a:r>
            <a:r>
              <a:rPr b="1" lang="en"/>
              <a:t>important to share this knowledge</a:t>
            </a:r>
            <a:r>
              <a:rPr lang="en"/>
              <a:t> with everyone.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</a:t>
            </a:r>
            <a:r>
              <a:rPr b="1" lang="en">
                <a:solidFill>
                  <a:schemeClr val="dk1"/>
                </a:solidFill>
              </a:rPr>
              <a:t>with</a:t>
            </a:r>
            <a:r>
              <a:rPr b="1" lang="en">
                <a:solidFill>
                  <a:schemeClr val="dk1"/>
                </a:solidFill>
              </a:rPr>
              <a:t> knowledge we have power</a:t>
            </a:r>
            <a:r>
              <a:rPr lang="en">
                <a:solidFill>
                  <a:schemeClr val="dk1"/>
                </a:solidFill>
              </a:rPr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587d6e3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587d6e3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Maybe you say now, that there are already many sensors in the city. That’s right.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But </a:t>
            </a:r>
            <a:r>
              <a:rPr b="1" lang="en">
                <a:solidFill>
                  <a:schemeClr val="dk1"/>
                </a:solidFill>
              </a:rPr>
              <a:t>t</a:t>
            </a:r>
            <a:r>
              <a:rPr b="1" lang="en">
                <a:solidFill>
                  <a:schemeClr val="dk1"/>
                </a:solidFill>
              </a:rPr>
              <a:t>oday most sensors are in control of others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Government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Businesses (like chemical industry)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Private people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… and </a:t>
            </a:r>
            <a:r>
              <a:rPr b="1" lang="en">
                <a:solidFill>
                  <a:schemeClr val="dk1"/>
                </a:solidFill>
              </a:rPr>
              <a:t>they do not share</a:t>
            </a:r>
            <a:r>
              <a:rPr lang="en">
                <a:solidFill>
                  <a:schemeClr val="dk1"/>
                </a:solidFill>
              </a:rPr>
              <a:t> their data.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Wouldn’t it be a great idea to </a:t>
            </a:r>
            <a:r>
              <a:rPr b="1" lang="en">
                <a:solidFill>
                  <a:schemeClr val="dk1"/>
                </a:solidFill>
              </a:rPr>
              <a:t>build a community</a:t>
            </a:r>
            <a:r>
              <a:rPr lang="en">
                <a:solidFill>
                  <a:schemeClr val="dk1"/>
                </a:solidFill>
              </a:rPr>
              <a:t> that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Install sensors</a:t>
            </a:r>
            <a:r>
              <a:rPr lang="en">
                <a:solidFill>
                  <a:schemeClr val="dk1"/>
                </a:solidFill>
              </a:rPr>
              <a:t> all around the city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makes sensor </a:t>
            </a:r>
            <a:r>
              <a:rPr b="1" lang="en">
                <a:solidFill>
                  <a:schemeClr val="dk1"/>
                </a:solidFill>
              </a:rPr>
              <a:t>data accessible</a:t>
            </a:r>
            <a:r>
              <a:rPr lang="en">
                <a:solidFill>
                  <a:schemeClr val="dk1"/>
                </a:solidFill>
              </a:rPr>
              <a:t> to everyone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 here is our deal: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/>
              <a:t>You</a:t>
            </a:r>
            <a:r>
              <a:rPr lang="en"/>
              <a:t> care about the sensors,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/>
              <a:t>We</a:t>
            </a:r>
            <a:r>
              <a:rPr lang="en"/>
              <a:t> help you to make the data accessible as Open Data!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583106c96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583106c9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know, that our sensors </a:t>
            </a:r>
            <a:r>
              <a:rPr b="1" lang="en"/>
              <a:t>tell the truth</a:t>
            </a:r>
            <a:r>
              <a:rPr lang="en"/>
              <a:t>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trust this data!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It’s </a:t>
            </a:r>
            <a:r>
              <a:rPr b="1" lang="en"/>
              <a:t>Open</a:t>
            </a:r>
            <a:r>
              <a:rPr lang="en"/>
              <a:t> Data (and accessible for everyone)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It’s </a:t>
            </a:r>
            <a:r>
              <a:rPr b="1" lang="en"/>
              <a:t>Our</a:t>
            </a:r>
            <a:r>
              <a:rPr lang="en"/>
              <a:t> Data (we own the data)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It makes us </a:t>
            </a:r>
            <a:r>
              <a:rPr b="1" lang="en"/>
              <a:t>independent</a:t>
            </a:r>
            <a:r>
              <a:rPr lang="en"/>
              <a:t> from others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There is </a:t>
            </a:r>
            <a:r>
              <a:rPr b="1" lang="en"/>
              <a:t>transparency</a:t>
            </a:r>
            <a:r>
              <a:rPr lang="en"/>
              <a:t> and </a:t>
            </a:r>
            <a:r>
              <a:rPr b="1" lang="en"/>
              <a:t>anonymity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And our data is </a:t>
            </a:r>
            <a:r>
              <a:rPr b="1" lang="en"/>
              <a:t>free</a:t>
            </a:r>
            <a:r>
              <a:rPr lang="en"/>
              <a:t> to 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583106c96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583106c96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our Open Data we can create a lot of cool stuff!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example...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Alert System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build an alert system to inform citizens and tourists about incidents and important events.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Public Data Archive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build a public sensor data archive to keep track of environmental changes.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fb60f372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fb60f372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Web Portal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can build a web portal of Milazzo and present an image of the city.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583106c9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583106c9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Usually building something like this can </a:t>
            </a:r>
            <a:r>
              <a:rPr b="1" lang="en">
                <a:solidFill>
                  <a:schemeClr val="dk1"/>
                </a:solidFill>
              </a:rPr>
              <a:t>costs</a:t>
            </a:r>
            <a:r>
              <a:rPr lang="en">
                <a:solidFill>
                  <a:schemeClr val="dk1"/>
                </a:solidFill>
              </a:rPr>
              <a:t> a lot of money.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Others have got Money, We’ve got People!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There are lots of great people in Sicily!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Open Data Sicily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OpenStreetMap Milazzo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Ledger EU &amp; Dyne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If you like this proposal and want to join, talk to us, join the community!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fb60f372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fb60f372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-717471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1"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1335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None/>
              <a:defRPr sz="2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3.jp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30449" l="0" r="0" t="0"/>
          <a:stretch/>
        </p:blipFill>
        <p:spPr>
          <a:xfrm>
            <a:off x="-666600" y="-167550"/>
            <a:ext cx="10262425" cy="53604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0" y="-167551"/>
            <a:ext cx="8520600" cy="1873800"/>
          </a:xfrm>
          <a:prstGeom prst="rect">
            <a:avLst/>
          </a:prstGeom>
          <a:effectLst>
            <a:outerShdw blurRad="100013" rotWithShape="0" algn="bl" dir="10800000" dist="9525">
              <a:srgbClr val="FFFFFF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How are you, Milazzo?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877204" y="1706308"/>
            <a:ext cx="46434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Come stai Milazzo?</a:t>
            </a:r>
            <a:br>
              <a:rPr lang="en"/>
            </a:br>
            <a:r>
              <a:rPr lang="en"/>
              <a:t>Wie geht es dir, Milazzo?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 ça va, Milazzo?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47778" l="0" r="0" t="968"/>
          <a:stretch/>
        </p:blipFill>
        <p:spPr>
          <a:xfrm>
            <a:off x="0" y="2009775"/>
            <a:ext cx="9143997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0" y="0"/>
            <a:ext cx="8520600" cy="131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Knowledge</a:t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11700" y="13113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Conoscenza・Wissen・Connaissance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6400" y="1913110"/>
            <a:ext cx="1343025" cy="148874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9525">
              <a:schemeClr val="lt1"/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4601050" y="2127725"/>
            <a:ext cx="4543200" cy="303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type="ctrTitle"/>
          </p:nvPr>
        </p:nvSpPr>
        <p:spPr>
          <a:xfrm>
            <a:off x="311700" y="1"/>
            <a:ext cx="8520600" cy="13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endParaRPr/>
          </a:p>
        </p:txBody>
      </p:sp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311700" y="1335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</a:t>
            </a:r>
            <a:r>
              <a:rPr lang="en"/>
              <a:t>ensori</a:t>
            </a:r>
            <a:r>
              <a:rPr lang="en"/>
              <a:t>・Sensoren・Capteurs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16909" l="0" r="0" t="24456"/>
          <a:stretch/>
        </p:blipFill>
        <p:spPr>
          <a:xfrm>
            <a:off x="0" y="2127725"/>
            <a:ext cx="4601048" cy="30157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" name="Google Shape;73;p15"/>
          <p:cNvCxnSpPr/>
          <p:nvPr/>
        </p:nvCxnSpPr>
        <p:spPr>
          <a:xfrm>
            <a:off x="4793550" y="3618113"/>
            <a:ext cx="613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4" name="Google Shape;74;p15"/>
          <p:cNvPicPr preferRelativeResize="0"/>
          <p:nvPr/>
        </p:nvPicPr>
        <p:blipFill rotWithShape="1">
          <a:blip r:embed="rId4">
            <a:alphaModFix/>
          </a:blip>
          <a:srcRect b="37861" l="0" r="0" t="0"/>
          <a:stretch/>
        </p:blipFill>
        <p:spPr>
          <a:xfrm>
            <a:off x="5661250" y="2333625"/>
            <a:ext cx="3112125" cy="28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ctrTitle"/>
          </p:nvPr>
        </p:nvSpPr>
        <p:spPr>
          <a:xfrm>
            <a:off x="311700" y="1"/>
            <a:ext cx="8520600" cy="13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</a:t>
            </a:r>
            <a:endParaRPr/>
          </a:p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311700" y="1335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Fiducia</a:t>
            </a:r>
            <a:r>
              <a:rPr lang="en"/>
              <a:t>・</a:t>
            </a:r>
            <a:r>
              <a:rPr lang="en"/>
              <a:t>Vertrauen</a:t>
            </a:r>
            <a:r>
              <a:rPr lang="en"/>
              <a:t>・Confiance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21045" l="0" r="0" t="52985"/>
          <a:stretch/>
        </p:blipFill>
        <p:spPr>
          <a:xfrm>
            <a:off x="0" y="2127725"/>
            <a:ext cx="9144003" cy="304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311700" y="1"/>
            <a:ext cx="8520600" cy="13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Visibility</a:t>
            </a:r>
            <a:endParaRPr/>
          </a:p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311700" y="1335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Visibilità</a:t>
            </a:r>
            <a:r>
              <a:rPr lang="en"/>
              <a:t>・</a:t>
            </a:r>
            <a:r>
              <a:rPr lang="en"/>
              <a:t>Sichtbarkeit</a:t>
            </a:r>
            <a:r>
              <a:rPr lang="en"/>
              <a:t>・</a:t>
            </a:r>
            <a:r>
              <a:rPr lang="en"/>
              <a:t>Visibilité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13971" l="0" r="0" t="0"/>
          <a:stretch/>
        </p:blipFill>
        <p:spPr>
          <a:xfrm>
            <a:off x="0" y="2051525"/>
            <a:ext cx="2695579" cy="3091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4">
            <a:alphaModFix/>
          </a:blip>
          <a:srcRect b="6409" l="19367" r="14442" t="7561"/>
          <a:stretch/>
        </p:blipFill>
        <p:spPr>
          <a:xfrm>
            <a:off x="2695575" y="2051525"/>
            <a:ext cx="3171823" cy="309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 rotWithShape="1">
          <a:blip r:embed="rId5">
            <a:alphaModFix/>
          </a:blip>
          <a:srcRect b="18765" l="20102" r="20102" t="0"/>
          <a:stretch/>
        </p:blipFill>
        <p:spPr>
          <a:xfrm>
            <a:off x="5867400" y="2051525"/>
            <a:ext cx="3276600" cy="3091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0" l="0" r="0" t="403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 amt="68000"/>
          </a:blip>
          <a:srcRect b="14084" l="0" r="0" t="1091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>
            <p:ph type="ctrTitle"/>
          </p:nvPr>
        </p:nvSpPr>
        <p:spPr>
          <a:xfrm>
            <a:off x="311700" y="0"/>
            <a:ext cx="8520600" cy="1360800"/>
          </a:xfrm>
          <a:prstGeom prst="rect">
            <a:avLst/>
          </a:prstGeom>
          <a:effectLst>
            <a:outerShdw blurRad="142875" rotWithShape="0" algn="bl" dir="10859999" dist="9525">
              <a:srgbClr val="FFFFFF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</a:t>
            </a:r>
            <a:endParaRPr/>
          </a:p>
        </p:txBody>
      </p:sp>
      <p:sp>
        <p:nvSpPr>
          <p:cNvPr id="102" name="Google Shape;102;p19"/>
          <p:cNvSpPr txBox="1"/>
          <p:nvPr>
            <p:ph idx="1" type="subTitle"/>
          </p:nvPr>
        </p:nvSpPr>
        <p:spPr>
          <a:xfrm>
            <a:off x="311700" y="13609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Comunità</a:t>
            </a:r>
            <a:r>
              <a:rPr lang="en"/>
              <a:t>・Gemeinschaft・</a:t>
            </a:r>
            <a:r>
              <a:rPr lang="en"/>
              <a:t>Communauté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ctrTitle"/>
          </p:nvPr>
        </p:nvSpPr>
        <p:spPr>
          <a:xfrm>
            <a:off x="311708" y="-717471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http://bit.ly/consento-milazzo</a:t>
            </a:r>
            <a:endParaRPr sz="3600"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500" y="2087604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